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14" r:id="rId2"/>
    <p:sldId id="321" r:id="rId3"/>
    <p:sldId id="322" r:id="rId4"/>
    <p:sldId id="323" r:id="rId5"/>
    <p:sldId id="324" r:id="rId6"/>
    <p:sldId id="325" r:id="rId7"/>
    <p:sldId id="326" r:id="rId8"/>
    <p:sldId id="327" r:id="rId9"/>
    <p:sldId id="328" r:id="rId10"/>
    <p:sldId id="329" r:id="rId11"/>
    <p:sldId id="330" r:id="rId12"/>
    <p:sldId id="331" r:id="rId13"/>
    <p:sldId id="332" r:id="rId14"/>
    <p:sldId id="333" r:id="rId15"/>
    <p:sldId id="336" r:id="rId16"/>
    <p:sldId id="337" r:id="rId17"/>
    <p:sldId id="338" r:id="rId18"/>
    <p:sldId id="339" r:id="rId19"/>
    <p:sldId id="340" r:id="rId20"/>
    <p:sldId id="341" r:id="rId21"/>
    <p:sldId id="342" r:id="rId22"/>
    <p:sldId id="343" r:id="rId23"/>
    <p:sldId id="335" r:id="rId24"/>
    <p:sldId id="334" r:id="rId2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2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6E5ECD-7DE0-4B4B-8F70-C3720A7CF276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B8BCC7-C858-4C50-9AC5-87A13F1F701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93B0EA-3A24-4D58-9AFB-8885180A49CC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E1F6BB-A18A-4D38-AB0B-9E2B453FEE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D7DC28-D9AA-4523-BF70-E7A2912B19FF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83BA16-153B-4FE6-8C59-BE52D40AC0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6C7896-7A3A-45F7-A5C7-A84DB995EECA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5E2642-FE21-486E-858C-4BEC6492D0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E5BE14-F127-46C8-99A7-5955FCE8A14D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872A3D-7D56-4A22-932D-48865C2390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01ECEE-4991-4218-B8AB-B638DAD6AB9F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76C3E6-E559-4256-85BD-7C2271C388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A4D8C6-55B2-4CE2-9AB8-41668459F1C1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394581-275A-40B9-8E7B-4BC2F3B31EE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508AAE-0AEA-4708-BFF9-CBA76F9656F2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89D3FD-0576-450A-8768-7C0B9E03102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655621-B502-45E8-A6B5-EC8F5317A080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AB8252-5173-4383-886A-231EBEA9E19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6E0828-D659-474E-A4FC-02FC5A308080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83AC75-73F6-4794-868E-64C5A8B31F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5A78AB-802B-4FDE-8A1D-312647DFA63D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0B5CFA-1219-4B32-B2F6-775346582C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180290E-6222-41A5-8319-0C3876C5E592}" type="datetimeFigureOut">
              <a:rPr lang="en-US"/>
              <a:pPr>
                <a:defRPr/>
              </a:pPr>
              <a:t>1/17/2016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97D44DE-5DCE-4AA0-9DA7-C4BBFF14A24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sr-Cyrl-CS" sz="2800" b="1" smtClean="0">
                <a:latin typeface="Times New Roman" pitchFamily="18" charset="0"/>
                <a:cs typeface="Times New Roman" pitchFamily="18" charset="0"/>
              </a:rPr>
              <a:t>Четврта недеља наставе, </a:t>
            </a:r>
            <a:r>
              <a:rPr lang="fr-FR" sz="2800" b="1" smtClean="0">
                <a:latin typeface="Times New Roman" pitchFamily="18" charset="0"/>
                <a:cs typeface="Times New Roman" pitchFamily="18" charset="0"/>
              </a:rPr>
              <a:t>В09 ТОКСИКОЛОГИЈА – КЛИНИЧКИ, ЕКОЛОШКИ И ЕКСПЕРИМЕНТАЛНИ АСПЕКТИ</a:t>
            </a:r>
            <a:endParaRPr lang="en-US" sz="2800" b="1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4191000"/>
            <a:ext cx="6400800" cy="1752600"/>
          </a:xfrm>
        </p:spPr>
        <p:txBody>
          <a:bodyPr/>
          <a:lstStyle/>
          <a:p>
            <a:pPr eaLnBrk="1" hangingPunct="1">
              <a:buFont typeface="Arial" charset="0"/>
              <a:buNone/>
              <a:defRPr/>
            </a:pPr>
            <a:r>
              <a:rPr lang="sr-Cyrl-CS" sz="1800" b="1" dirty="0" smtClean="0"/>
              <a:t>проф. </a:t>
            </a:r>
            <a:r>
              <a:rPr lang="en-US" sz="1800" b="1" dirty="0" err="1" smtClean="0"/>
              <a:t>Слободан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Јанкови</a:t>
            </a:r>
            <a:r>
              <a:rPr lang="sr-Cyrl-CS" sz="1800" b="1" dirty="0" smtClean="0"/>
              <a:t>ћ</a:t>
            </a:r>
            <a:endParaRPr lang="en-US" sz="1800" b="1" dirty="0" smtClean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Епилепсије, психозе и депресије</a:t>
            </a:r>
            <a:endParaRPr lang="en-US" smtClean="0"/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Епилепсије, психозе и тешке депресије увек треба лечити медикаментима током целе трудноће, без обзира на повећан тератогени и фетотоксични ризик који носе лекови за те болести; разлог лежи у још вишем ризику по плод и трудницу који носе ове болести ако се не лече;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Антихипертензиви и трудноћа</a:t>
            </a:r>
            <a:endParaRPr lang="en-US" smtClean="0"/>
          </a:p>
        </p:txBody>
      </p:sp>
      <p:sp>
        <p:nvSpPr>
          <p:cNvPr id="1229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err="1" smtClean="0"/>
              <a:t>Хипертензију</a:t>
            </a:r>
            <a:r>
              <a:rPr lang="en-US" sz="2400" dirty="0" smtClean="0"/>
              <a:t> у </a:t>
            </a:r>
            <a:r>
              <a:rPr lang="en-US" sz="2400" dirty="0" err="1" smtClean="0"/>
              <a:t>трудноћи</a:t>
            </a:r>
            <a:r>
              <a:rPr lang="en-US" sz="2400" dirty="0" smtClean="0"/>
              <a:t> </a:t>
            </a:r>
            <a:r>
              <a:rPr lang="en-US" sz="2400" dirty="0" err="1" smtClean="0"/>
              <a:t>не</a:t>
            </a:r>
            <a:r>
              <a:rPr lang="en-US" sz="2400" dirty="0" smtClean="0"/>
              <a:t> </a:t>
            </a:r>
            <a:r>
              <a:rPr lang="en-US" sz="2400" dirty="0" err="1" smtClean="0"/>
              <a:t>лечити</a:t>
            </a:r>
            <a:r>
              <a:rPr lang="en-US" sz="2400" dirty="0" smtClean="0"/>
              <a:t> </a:t>
            </a:r>
            <a:r>
              <a:rPr lang="en-US" sz="2400" dirty="0" err="1" smtClean="0"/>
              <a:t>ако</a:t>
            </a:r>
            <a:r>
              <a:rPr lang="en-US" sz="2400" dirty="0" smtClean="0"/>
              <a:t> </a:t>
            </a:r>
            <a:r>
              <a:rPr lang="en-US" sz="2400" dirty="0" err="1" smtClean="0"/>
              <a:t>притисак</a:t>
            </a:r>
            <a:r>
              <a:rPr lang="en-US" sz="2400" dirty="0" smtClean="0"/>
              <a:t> </a:t>
            </a:r>
            <a:r>
              <a:rPr lang="en-US" sz="2400" dirty="0" err="1" smtClean="0"/>
              <a:t>не</a:t>
            </a:r>
            <a:r>
              <a:rPr lang="en-US" sz="2400" dirty="0" smtClean="0"/>
              <a:t> </a:t>
            </a:r>
            <a:r>
              <a:rPr lang="en-US" sz="2400" dirty="0" err="1" smtClean="0"/>
              <a:t>прелази</a:t>
            </a:r>
            <a:r>
              <a:rPr lang="en-US" sz="2400" dirty="0" smtClean="0"/>
              <a:t> </a:t>
            </a:r>
            <a:r>
              <a:rPr lang="en-US" sz="2400" dirty="0" err="1" smtClean="0"/>
              <a:t>вредност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од</a:t>
            </a:r>
            <a:r>
              <a:rPr lang="en-US" sz="2400" dirty="0" smtClean="0"/>
              <a:t> 140/90 </a:t>
            </a:r>
            <a:r>
              <a:rPr lang="en-US" sz="2400" dirty="0" err="1" smtClean="0"/>
              <a:t>милиметара</a:t>
            </a:r>
            <a:r>
              <a:rPr lang="en-US" sz="2400" dirty="0" smtClean="0"/>
              <a:t> </a:t>
            </a:r>
            <a:r>
              <a:rPr lang="en-US" sz="2400" dirty="0" err="1" smtClean="0"/>
              <a:t>живиног</a:t>
            </a:r>
            <a:r>
              <a:rPr lang="en-US" sz="2400" dirty="0" smtClean="0"/>
              <a:t> </a:t>
            </a:r>
            <a:r>
              <a:rPr lang="en-US" sz="2400" dirty="0" err="1" smtClean="0"/>
              <a:t>стуба</a:t>
            </a:r>
            <a:r>
              <a:rPr lang="en-US" sz="2400" dirty="0" smtClean="0"/>
              <a:t>; </a:t>
            </a:r>
            <a:r>
              <a:rPr lang="sr-Cyrl-RS" sz="2400" dirty="0" smtClean="0"/>
              <a:t>у принципу, </a:t>
            </a:r>
            <a:r>
              <a:rPr lang="en-US" sz="2400" dirty="0" err="1" smtClean="0"/>
              <a:t>могу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користити</a:t>
            </a:r>
            <a:r>
              <a:rPr lang="en-US" sz="2400" dirty="0" smtClean="0"/>
              <a:t> </a:t>
            </a:r>
            <a:r>
              <a:rPr lang="en-US" sz="2400" dirty="0" err="1" smtClean="0"/>
              <a:t>сви</a:t>
            </a:r>
            <a:r>
              <a:rPr lang="en-US" sz="2400" dirty="0" smtClean="0"/>
              <a:t> </a:t>
            </a:r>
            <a:r>
              <a:rPr lang="en-US" sz="2400" dirty="0" err="1" smtClean="0"/>
              <a:t>антихипертензиви</a:t>
            </a:r>
            <a:r>
              <a:rPr lang="en-US" sz="2400" dirty="0" smtClean="0"/>
              <a:t>, </a:t>
            </a:r>
            <a:r>
              <a:rPr lang="en-US" sz="2400" dirty="0" err="1" smtClean="0"/>
              <a:t>осим</a:t>
            </a:r>
            <a:r>
              <a:rPr lang="en-US" sz="2400" dirty="0" smtClean="0"/>
              <a:t> АЦЕ-</a:t>
            </a:r>
            <a:r>
              <a:rPr lang="en-US" sz="2400" dirty="0" err="1" smtClean="0"/>
              <a:t>инхибитора</a:t>
            </a:r>
            <a:r>
              <a:rPr lang="en-US" sz="2400" dirty="0" smtClean="0"/>
              <a:t>, </a:t>
            </a:r>
            <a:r>
              <a:rPr lang="en-US" sz="2400" dirty="0" err="1" smtClean="0"/>
              <a:t>који</a:t>
            </a:r>
            <a:r>
              <a:rPr lang="en-US" sz="2400" dirty="0" smtClean="0"/>
              <a:t> </a:t>
            </a:r>
            <a:r>
              <a:rPr lang="en-US" sz="2400" dirty="0" err="1" smtClean="0"/>
              <a:t>носе</a:t>
            </a:r>
            <a:r>
              <a:rPr lang="en-US" sz="2400" dirty="0" smtClean="0"/>
              <a:t> </a:t>
            </a:r>
            <a:r>
              <a:rPr lang="en-US" sz="2400" dirty="0" err="1" smtClean="0"/>
              <a:t>висок</a:t>
            </a:r>
            <a:r>
              <a:rPr lang="en-US" sz="2400" dirty="0" smtClean="0"/>
              <a:t> </a:t>
            </a:r>
            <a:r>
              <a:rPr lang="en-US" sz="2400" dirty="0" err="1" smtClean="0"/>
              <a:t>тератогени</a:t>
            </a:r>
            <a:r>
              <a:rPr lang="en-US" sz="2400" dirty="0" smtClean="0"/>
              <a:t> </a:t>
            </a:r>
            <a:r>
              <a:rPr lang="en-US" sz="2400" dirty="0" err="1" smtClean="0"/>
              <a:t>ризик</a:t>
            </a:r>
            <a:r>
              <a:rPr lang="en-US" sz="2400" dirty="0" smtClean="0"/>
              <a:t>;</a:t>
            </a:r>
            <a:endParaRPr lang="sr-Cyrl-RS" sz="2400" dirty="0" smtClean="0"/>
          </a:p>
          <a:p>
            <a:r>
              <a:rPr lang="sr-Cyrl-RS" sz="2400" dirty="0" smtClean="0"/>
              <a:t>Највише искустава има са алфа-метилдопом, нифедипином и хидралазином</a:t>
            </a:r>
          </a:p>
          <a:p>
            <a:r>
              <a:rPr lang="sr-Cyrl-RS" sz="2400" dirty="0" smtClean="0"/>
              <a:t>Примену бета-блокатора избегавати у последњем тромесечју, јер могу одложити порођај и утицати на ритам срца фетуса</a:t>
            </a:r>
            <a:endParaRPr lang="en-US" sz="2400" dirty="0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НСАИЛ и трудноћа</a:t>
            </a:r>
            <a:endParaRPr lang="en-US" smtClean="0"/>
          </a:p>
        </p:txBody>
      </p:sp>
      <p:sp>
        <p:nvSpPr>
          <p:cNvPr id="1331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Нестероидне антиинфламаторне лекове не треба примењивати у последња два месеца трудноће, јер могу довести до продужења трајања трудноће и веће учесталости мртворођености</a:t>
            </a:r>
            <a:r>
              <a:rPr lang="sr-Cyrl-CS" smtClean="0"/>
              <a:t>.</a:t>
            </a:r>
            <a:endParaRPr lang="en-US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Безбедни лекови у трудноћи</a:t>
            </a:r>
            <a:endParaRPr lang="en-US" smtClean="0"/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Антитетанусни серум (хумани) и вакцина се могу применити у трудноћи без опасности по плод</a:t>
            </a:r>
            <a:r>
              <a:rPr lang="sr-Cyrl-CS" smtClean="0"/>
              <a:t>.</a:t>
            </a:r>
          </a:p>
          <a:p>
            <a:r>
              <a:rPr lang="sr-Cyrl-CS" smtClean="0"/>
              <a:t>Сасвим безбедан аналгетик и антипиретик у трудноћи је парацетамол;</a:t>
            </a:r>
            <a:endParaRPr lang="en-US" smtClean="0"/>
          </a:p>
          <a:p>
            <a:r>
              <a:rPr lang="en-US" smtClean="0"/>
              <a:t>Сасвим безбедни антибиотици у трудноћи су еритромицин и пеницилини.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Принципи примене лекова код дојиља</a:t>
            </a:r>
            <a:endParaRPr lang="en-US" smtClean="0"/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1600" dirty="0" smtClean="0"/>
              <a:t>Кад год је могуће, избегавати примену лекова код мајке која доји дете</a:t>
            </a:r>
            <a:endParaRPr lang="en-US" sz="1600" dirty="0" smtClean="0"/>
          </a:p>
          <a:p>
            <a:r>
              <a:rPr lang="sr-Cyrl-RS" sz="1600" dirty="0" smtClean="0"/>
              <a:t>Кад год је могуће, користити локалну терапију</a:t>
            </a:r>
            <a:endParaRPr lang="en-US" sz="1600" dirty="0" smtClean="0"/>
          </a:p>
          <a:p>
            <a:r>
              <a:rPr lang="sr-Cyrl-RS" sz="1600" dirty="0" smtClean="0"/>
              <a:t>Лекови које је безбедно давати директно новорођенчету или одојчету су по принципу безбедни за примену код дојиље</a:t>
            </a:r>
          </a:p>
          <a:p>
            <a:r>
              <a:rPr lang="sr-Cyrl-RS" sz="1600" dirty="0" smtClean="0"/>
              <a:t>Лекови који су безбедни у трудноћи, нису увек безбедни и за примену код дојиља</a:t>
            </a:r>
            <a:endParaRPr lang="en-US" sz="1600" dirty="0" smtClean="0"/>
          </a:p>
          <a:p>
            <a:r>
              <a:rPr lang="sr-Cyrl-RS" sz="1600" dirty="0" smtClean="0"/>
              <a:t>Треба користити поуздане изворе информација о примени лекова током дојења (БНФ, сажеци карактеристика лекова на веб страници Агенције за лекове, књига </a:t>
            </a:r>
            <a:r>
              <a:rPr lang="en-US" sz="1600" dirty="0" smtClean="0"/>
              <a:t>Drugs in </a:t>
            </a:r>
            <a:r>
              <a:rPr lang="en-US" sz="1600" dirty="0" err="1" smtClean="0"/>
              <a:t>Pregnacy</a:t>
            </a:r>
            <a:r>
              <a:rPr lang="en-US" sz="1600" dirty="0" smtClean="0"/>
              <a:t> and Lactation, </a:t>
            </a:r>
            <a:r>
              <a:rPr lang="sr-Cyrl-RS" sz="1600" dirty="0" smtClean="0"/>
              <a:t>11</a:t>
            </a:r>
            <a:r>
              <a:rPr lang="en-US" sz="1600" dirty="0" err="1" smtClean="0"/>
              <a:t>th</a:t>
            </a:r>
            <a:r>
              <a:rPr lang="en-US" sz="1600" dirty="0" smtClean="0"/>
              <a:t> edition: Gerald G Briggs </a:t>
            </a:r>
            <a:r>
              <a:rPr lang="en-US" sz="1600" dirty="0" err="1" smtClean="0"/>
              <a:t>BPharm</a:t>
            </a:r>
            <a:r>
              <a:rPr lang="en-US" sz="1600" dirty="0" smtClean="0"/>
              <a:t>, Roger K Freeman MD, Sumner J </a:t>
            </a:r>
            <a:r>
              <a:rPr lang="en-US" sz="1600" dirty="0" err="1" smtClean="0"/>
              <a:t>Yaffe</a:t>
            </a:r>
            <a:r>
              <a:rPr lang="en-US" sz="1600" dirty="0" smtClean="0"/>
              <a:t> MD By Lippincott Williams &amp; Wilkins Publishers</a:t>
            </a:r>
            <a:r>
              <a:rPr lang="sr-Cyrl-RS" sz="1600" dirty="0" smtClean="0"/>
              <a:t>)</a:t>
            </a:r>
            <a:endParaRPr lang="en-US" sz="1600" dirty="0" smtClean="0"/>
          </a:p>
          <a:p>
            <a:r>
              <a:rPr lang="sr-Cyrl-RS" sz="1600" dirty="0" smtClean="0"/>
              <a:t>Бирати лекове са најкраћим временом полу-елиминације и са високим процентом везивања за протеине плазме</a:t>
            </a:r>
            <a:endParaRPr lang="en-US" sz="1600" dirty="0" smtClean="0"/>
          </a:p>
          <a:p>
            <a:r>
              <a:rPr lang="sr-Cyrl-RS" sz="1600" dirty="0" smtClean="0"/>
              <a:t>Бирати лекове који су довољно испитани код одојчади</a:t>
            </a:r>
            <a:endParaRPr lang="en-US" sz="1600" dirty="0" smtClean="0"/>
          </a:p>
          <a:p>
            <a:r>
              <a:rPr lang="sr-Cyrl-RS" sz="1600" dirty="0" smtClean="0"/>
              <a:t>Бирати лекове са најслабијом апсопрцијом после оралне примене</a:t>
            </a:r>
            <a:endParaRPr lang="en-US" sz="1600" dirty="0" smtClean="0"/>
          </a:p>
          <a:p>
            <a:r>
              <a:rPr lang="sr-Cyrl-RS" sz="1600" dirty="0" smtClean="0"/>
              <a:t>Бирати хидросолубилне лекове</a:t>
            </a:r>
            <a:endParaRPr lang="en-US" sz="1600" dirty="0" smtClean="0"/>
          </a:p>
          <a:p>
            <a:r>
              <a:rPr lang="sr-Cyrl-RS" sz="1600" dirty="0" smtClean="0"/>
              <a:t>Примењивати дозу лека после подоја, а пред ноћни одмор када је размак до следећег подоја највећи</a:t>
            </a:r>
            <a:endParaRPr lang="en-US" sz="1600" dirty="0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Лечење бронхијалне астме код дојиље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Инхалациони кортикостероиди су безбедни</a:t>
            </a:r>
          </a:p>
          <a:p>
            <a:r>
              <a:rPr lang="sr-Cyrl-RS" sz="2400" dirty="0" smtClean="0"/>
              <a:t>Системска примене кортикостероида је безбедна ако траје кратко</a:t>
            </a:r>
          </a:p>
          <a:p>
            <a:r>
              <a:rPr lang="sr-Cyrl-RS" sz="2400" dirty="0" smtClean="0"/>
              <a:t>Преднизон и преднизолон слабо продиру у млеко, па њих треба бирати када је потребна кортикостероидна терапија код дојиље</a:t>
            </a:r>
          </a:p>
          <a:p>
            <a:r>
              <a:rPr lang="sr-Cyrl-RS" sz="2400" dirty="0" smtClean="0"/>
              <a:t>Када је дневна доза већа од 20 милиграма, изабрати преднизолон уместо преднизона, јер се код преднизона дете излаже два пута високим концентрацијама лека: први пут после апсорпције преднизона, а други пут када се преднизон као про-лек трансформише у преднизолон </a:t>
            </a:r>
          </a:p>
          <a:p>
            <a:endParaRPr lang="en-US" sz="24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Лечење алергијског ринитиса код дојиље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Назални стероиди и кромолин су безбедни</a:t>
            </a:r>
          </a:p>
          <a:p>
            <a:r>
              <a:rPr lang="sr-Cyrl-RS" dirty="0" smtClean="0"/>
              <a:t>Избегавати псеудоефедрин јер смањује стварање млека и делује иритабилно на дете</a:t>
            </a:r>
          </a:p>
          <a:p>
            <a:r>
              <a:rPr lang="sr-Cyrl-RS" dirty="0" smtClean="0"/>
              <a:t>Избегавати антихистаминике прве генерације због седативног ефекта на дете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Кардиоваскуларни лекови у лактацији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Тиазидни диуретици у малим дозама се могу користити</a:t>
            </a:r>
          </a:p>
          <a:p>
            <a:r>
              <a:rPr lang="sr-Cyrl-RS" sz="2400" dirty="0" smtClean="0"/>
              <a:t>Од бета-блокатора бирати оне који мало продиру у млеко мајке: пропранолол, метопролол и лабеталол</a:t>
            </a:r>
          </a:p>
          <a:p>
            <a:r>
              <a:rPr lang="sr-Cyrl-RS" sz="2400" dirty="0" smtClean="0"/>
              <a:t>Од блокатора канала за калцијум бирати нифедипин и верапамил, а избегавати дилтиазем, јер више продите у млеко</a:t>
            </a:r>
          </a:p>
          <a:p>
            <a:r>
              <a:rPr lang="sr-Cyrl-RS" sz="2400" dirty="0" smtClean="0"/>
              <a:t>АЦЕ-инхибиторе избегавати, јер у извесној количини увек продиру у млеко, а могу јако утицати на развој виталних органа детета</a:t>
            </a:r>
            <a:endParaRPr lang="en-US" sz="24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Лечење дијабетеса у лактацији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Инсулин не продире у млеко мајке, па је сасвим безбедан у току лактације</a:t>
            </a:r>
          </a:p>
          <a:p>
            <a:r>
              <a:rPr lang="sr-Cyrl-RS" sz="2800" dirty="0" smtClean="0"/>
              <a:t>Бигваниди и тиазолидиндиони се не препоручују</a:t>
            </a:r>
          </a:p>
          <a:p>
            <a:r>
              <a:rPr lang="sr-Cyrl-RS" sz="2800" dirty="0" smtClean="0"/>
              <a:t>Инхибитори алфа глукозидазе су највероватније безбедни</a:t>
            </a:r>
          </a:p>
          <a:p>
            <a:r>
              <a:rPr lang="sr-Cyrl-RS" sz="2800" dirty="0" smtClean="0"/>
              <a:t>Од деривата сулфонилурее најбезбеднији је толбутамид, али се мора водити рачуна да се прати евентуална појава хипогликемије код одојчета</a:t>
            </a:r>
            <a:endParaRPr lang="en-US" sz="28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Лечење епилепсије у лактацији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Фенитоин и карбамазепин се могу корисити</a:t>
            </a:r>
          </a:p>
          <a:p>
            <a:r>
              <a:rPr lang="sr-Cyrl-RS" dirty="0" smtClean="0"/>
              <a:t>За валпроат постоје различита мишљења (неки аутори наглашавају ризик од фаталне хепатотоксичности код детета)</a:t>
            </a:r>
          </a:p>
          <a:p>
            <a:r>
              <a:rPr lang="sr-Cyrl-RS" dirty="0" smtClean="0"/>
              <a:t>Избегавати фенобарбитал и примидон због седативног ефекта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722313" y="3500438"/>
            <a:ext cx="7772400" cy="2268537"/>
          </a:xfrm>
        </p:spPr>
        <p:txBody>
          <a:bodyPr/>
          <a:lstStyle/>
          <a:p>
            <a:pPr>
              <a:defRPr/>
            </a:pPr>
            <a:r>
              <a:rPr lang="sr-Cyrl-CS" dirty="0" smtClean="0"/>
              <a:t>Штетно дејство лекова и отрова у трудноћи и лактацији</a:t>
            </a: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Антибиотици у лактацији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000" dirty="0" smtClean="0"/>
              <a:t>Пеницилини и цефалоспорини се могу користити током лактације. Код ових лекова постоји мали ризик од поремећаја цревне флоре новорођенчета и од алергијске реакције</a:t>
            </a:r>
          </a:p>
          <a:p>
            <a:r>
              <a:rPr lang="sr-Cyrl-RS" sz="2000" dirty="0" smtClean="0"/>
              <a:t>Котримоксазол избегавати у прва 2 месеца живота због тенденције да истисне билирубин са протеина плазме</a:t>
            </a:r>
          </a:p>
          <a:p>
            <a:r>
              <a:rPr lang="sr-Cyrl-RS" sz="2000" dirty="0" smtClean="0"/>
              <a:t>Избегавати тетрациклине</a:t>
            </a:r>
          </a:p>
          <a:p>
            <a:r>
              <a:rPr lang="sr-Cyrl-RS" sz="2000" dirty="0" smtClean="0"/>
              <a:t>Избегавати флуорохинолоне </a:t>
            </a:r>
          </a:p>
          <a:p>
            <a:r>
              <a:rPr lang="sr-Cyrl-RS" sz="2000" dirty="0" smtClean="0"/>
              <a:t>Избегавати метронидазол због могућег мутагеног ефекта</a:t>
            </a:r>
          </a:p>
          <a:p>
            <a:r>
              <a:rPr lang="sr-Cyrl-RS" sz="2000" dirty="0" smtClean="0"/>
              <a:t>Флуконазол се може користити током лактације, јер ће дете унети дозу која је максимално 5% од дозе која се даје директно детету у случају гљивичних инфекција</a:t>
            </a:r>
          </a:p>
          <a:p>
            <a:r>
              <a:rPr lang="sr-Cyrl-RS" sz="2000" dirty="0" smtClean="0"/>
              <a:t>Локална примена миконазола и клотримазола је безбедна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Лечење депресије у лактацији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Први избор треба да буду блокатори преузимања серотонина</a:t>
            </a:r>
          </a:p>
          <a:p>
            <a:r>
              <a:rPr lang="sr-Cyrl-RS" dirty="0" smtClean="0"/>
              <a:t>Најбоље је користити сертралин, јер најмање продире у млеко мајке</a:t>
            </a:r>
          </a:p>
          <a:p>
            <a:r>
              <a:rPr lang="sr-Cyrl-RS" dirty="0" smtClean="0"/>
              <a:t>Избегавати флуоксетин, јер се због сатурационе кинетике нагомилава у ткивима мајке, па постоји ризик од веће изложености одојчета</a:t>
            </a:r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Аналгетици у лактацији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Од НСАИЛ најбољи избор је ибупрофен, пошто најмање продире у млеко мајке</a:t>
            </a:r>
          </a:p>
          <a:p>
            <a:r>
              <a:rPr lang="sr-Cyrl-RS" dirty="0" smtClean="0"/>
              <a:t>Меперидин је контраиндикован у лактацији, јер се његов метаболит накупља у млеку и потом организму одојчета</a:t>
            </a:r>
          </a:p>
          <a:p>
            <a:r>
              <a:rPr lang="sr-Cyrl-RS" dirty="0" smtClean="0"/>
              <a:t>Морфин и кодеин се могу користити током лактације</a:t>
            </a:r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428625" y="200025"/>
          <a:ext cx="8501063" cy="6408740"/>
        </p:xfrm>
        <a:graphic>
          <a:graphicData uri="http://schemas.openxmlformats.org/drawingml/2006/table">
            <a:tbl>
              <a:tblPr/>
              <a:tblGrid>
                <a:gridCol w="1558925"/>
                <a:gridCol w="1557338"/>
                <a:gridCol w="1700212"/>
                <a:gridCol w="1843088"/>
                <a:gridCol w="1841500"/>
              </a:tblGrid>
              <a:tr h="1285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Група лекова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Лек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Категор.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Препорука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Разлог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28588">
                <a:tc rowSpan="21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Антимикробни лекови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Ампицилин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285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Амоксицилин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5876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Бензатин-бензилпеницилин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539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Бензилпеницилин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5876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Прокаин- бензилпеницилин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285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Еритромицин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47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Феноскиметил-пеницилин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285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Клоксацилин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285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Етамбутол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5876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Изониазид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Ц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Лек избора за терапију ТБЦ у трудноћи.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Нема сигурних доказа за тератогеност.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47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Рифампицин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Ц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Користи се у трудноћи.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Није тератоген.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063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Гентамицин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Ц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Користити само код врло тешких грам (-) инфекција.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5876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Хлорамфеникол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Ц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Контраиндикована је примена пред порођај.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Изазива синдром "сиве бебе".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5876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Пиразинамид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Ц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Опрезна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Нема података о примени код људи.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79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Метронидазол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Контраиндикована примена у </a:t>
                      </a:r>
                      <a:r>
                        <a:rPr kumimoji="0" lang="sr-Cyrl-C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1.</a:t>
                      </a: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тромесечју, а у </a:t>
                      </a:r>
                      <a:r>
                        <a:rPr kumimoji="0" lang="sr-Cyrl-C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2.</a:t>
                      </a: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и </a:t>
                      </a:r>
                      <a:r>
                        <a:rPr kumimoji="0" lang="sr-Cyrl-C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3.</a:t>
                      </a: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само ако је неопходно.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Мутаген и канцероген код глодара.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79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Тетрациклини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Контраиндиковани.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Тератогени су, хепатотоксични код труднице и депонују се у костима фетуса.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5876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Нистатин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Безбедна примена.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 апсорбује се са места примене.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47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Стрептомицин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 користити га у трудноћи.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Оштећење слуха плода.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0798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Сулфонамиди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 и Д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Могу се користити у прва два тромесечја, контраиндиковани су у </a:t>
                      </a:r>
                      <a:r>
                        <a:rPr kumimoji="0" lang="sr-Cyrl-C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3.</a:t>
                      </a: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тромесечју.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Изазивају хипербилирубинемију код новорођенчета.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73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Сулфаметоксазол са триметопримом (Ба</a:t>
                      </a:r>
                      <a:r>
                        <a:rPr kumimoji="0" lang="sr-Cyrl-C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</a:t>
                      </a: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трим)</a:t>
                      </a:r>
                      <a:r>
                        <a:rPr kumimoji="0" lang="en-US" sz="1000" b="0" i="0" u="none" strike="noStrike" cap="none" normalizeH="0" baseline="3000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®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Ц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Контраиндикован у трудноћи.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Делује тератогено, посебно изазива аномалије срца.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596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Хинолони (Ципрофлоксацин Офлоксацин Флероксацин Пипемидна киселина Норфлоксакцин)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Контраиндиковани у трудноћи.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Тератогено дејство, а код фетуса оштећење зглобне хрскавице.</a:t>
                      </a:r>
                      <a:endParaRPr kumimoji="0" 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Dutch"/>
                        <a:cs typeface="Times New Roman" pitchFamily="18" charset="0"/>
                      </a:endParaRPr>
                    </a:p>
                  </a:txBody>
                  <a:tcPr marL="38100" marR="38100" marT="0" marB="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857224" y="1785926"/>
          <a:ext cx="7715303" cy="4610124"/>
        </p:xfrm>
        <a:graphic>
          <a:graphicData uri="http://schemas.openxmlformats.org/drawingml/2006/table">
            <a:tbl>
              <a:tblPr/>
              <a:tblGrid>
                <a:gridCol w="1239305"/>
                <a:gridCol w="1574254"/>
                <a:gridCol w="1329845"/>
                <a:gridCol w="1210521"/>
                <a:gridCol w="1180689"/>
                <a:gridCol w="1180689"/>
              </a:tblGrid>
              <a:tr h="1409724">
                <a:tc>
                  <a:txBody>
                    <a:bodyPr/>
                    <a:lstStyle/>
                    <a:p>
                      <a:pPr marL="71755" marR="71755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1" dirty="0" err="1">
                          <a:latin typeface="Times New Roman"/>
                          <a:ea typeface="Times New Roman"/>
                          <a:cs typeface="Times New Roman"/>
                        </a:rPr>
                        <a:t>Врста</a:t>
                      </a:r>
                      <a:r>
                        <a:rPr lang="en-US" sz="1200" b="1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1200" b="1" dirty="0" err="1">
                          <a:latin typeface="Times New Roman"/>
                          <a:ea typeface="Times New Roman"/>
                          <a:cs typeface="Times New Roman"/>
                        </a:rPr>
                        <a:t>лека</a:t>
                      </a:r>
                      <a:endParaRPr lang="en-US" sz="12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vert="vert270" anchor="ctr">
                    <a:lnL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1755" marR="71755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200" b="1" dirty="0">
                          <a:latin typeface="Times New Roman"/>
                          <a:ea typeface="Times New Roman"/>
                          <a:cs typeface="Times New Roman"/>
                        </a:rPr>
                        <a:t>Лекови контраиндиковани у периоду лактације</a:t>
                      </a:r>
                      <a:endParaRPr lang="en-US" sz="12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1755" marR="71755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200" b="1" dirty="0">
                          <a:latin typeface="Times New Roman"/>
                          <a:ea typeface="Times New Roman"/>
                          <a:cs typeface="Times New Roman"/>
                        </a:rPr>
                        <a:t>Лекови које треба избегавати у лактацији или опрезно примењивати</a:t>
                      </a:r>
                      <a:endParaRPr lang="en-US" sz="12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1755" marR="71755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200" b="1" dirty="0">
                          <a:latin typeface="Times New Roman"/>
                          <a:ea typeface="Times New Roman"/>
                          <a:cs typeface="Times New Roman"/>
                        </a:rPr>
                        <a:t>Лекови који се могу примењи-вати у лактацији уз контролу концентрације лека у плазми мајке</a:t>
                      </a:r>
                      <a:endParaRPr lang="en-US" sz="12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1755" marR="71755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200" b="1" dirty="0">
                          <a:latin typeface="Times New Roman"/>
                          <a:ea typeface="Times New Roman"/>
                          <a:cs typeface="Times New Roman"/>
                        </a:rPr>
                        <a:t>Лекови који се могу примењивати у току лактације</a:t>
                      </a:r>
                      <a:endParaRPr lang="en-US" sz="12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1755" marR="71755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200" b="1" dirty="0">
                          <a:latin typeface="Times New Roman"/>
                          <a:ea typeface="Times New Roman"/>
                          <a:cs typeface="Times New Roman"/>
                        </a:rPr>
                        <a:t>Нема података о деловању лека на лактацију</a:t>
                      </a:r>
                      <a:endParaRPr lang="en-US" sz="12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158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>
                          <a:latin typeface="Times New Roman"/>
                          <a:ea typeface="Times New Roman"/>
                          <a:cs typeface="Times New Roman"/>
                        </a:rPr>
                        <a:t>Антибиотици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Азитромицин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Хлорамфеникол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Котримоксазол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Тетрациклини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Флуорохинолони</a:t>
                      </a: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Клоксацилин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latin typeface="Times New Roman"/>
                          <a:ea typeface="Times New Roman"/>
                          <a:cs typeface="Times New Roman"/>
                        </a:rPr>
                        <a:t>Клиндамицин</a:t>
                      </a:r>
                      <a:endParaRPr lang="en-US" sz="140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latin typeface="Times New Roman"/>
                          <a:ea typeface="Times New Roman"/>
                          <a:cs typeface="Times New Roman"/>
                        </a:rPr>
                        <a:t>Метронидазол</a:t>
                      </a:r>
                      <a:endParaRPr lang="en-US" sz="140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Амоксицилин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Ампицилин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400" dirty="0">
                          <a:latin typeface="Times New Roman"/>
                          <a:ea typeface="Times New Roman"/>
                          <a:cs typeface="Times New Roman"/>
                        </a:rPr>
                        <a:t>Бензатин </a:t>
                      </a:r>
                      <a:r>
                        <a:rPr lang="it-IT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бензилпеницилин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Бензилпеницилин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t-IT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Еритромицин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Гентамицин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Прокаин-бензилпеницилин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Цефалоспорини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  <a:cs typeface="Times New Roman"/>
                        </a:rPr>
                        <a:t>Феноксиметил пеницилин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  <a:cs typeface="Times New Roman"/>
                        </a:rPr>
                        <a:t>Неомицин са бацитрацином</a:t>
                      </a:r>
                      <a:endParaRPr lang="en-US" sz="1400" dirty="0">
                        <a:latin typeface="Dutch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7411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Примена антибиотика у лактацији</a:t>
            </a:r>
            <a:endParaRPr lang="en-US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Основни принципи</a:t>
            </a:r>
            <a:endParaRPr lang="en-US" smtClean="0"/>
          </a:p>
        </p:txBody>
      </p:sp>
      <p:sp>
        <p:nvSpPr>
          <p:cNvPr id="4099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Плацента не представља значајну баријеру за пролаз лекова; практично се може сматрати да сваки лек који мајка унесе доспева и у крвоток фетуса.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Основни принципи</a:t>
            </a:r>
            <a:endParaRPr lang="en-US" smtClean="0"/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/>
              <a:t>У </a:t>
            </a:r>
            <a:r>
              <a:rPr lang="en-US" sz="2800" dirty="0" err="1" smtClean="0"/>
              <a:t>току</a:t>
            </a:r>
            <a:r>
              <a:rPr lang="en-US" sz="2800" dirty="0" smtClean="0"/>
              <a:t> </a:t>
            </a:r>
            <a:r>
              <a:rPr lang="en-US" sz="2800" dirty="0" err="1" smtClean="0"/>
              <a:t>прве</a:t>
            </a:r>
            <a:r>
              <a:rPr lang="en-US" sz="2800" dirty="0" smtClean="0"/>
              <a:t> </a:t>
            </a:r>
            <a:r>
              <a:rPr lang="en-US" sz="2800" dirty="0" err="1" smtClean="0"/>
              <a:t>две</a:t>
            </a:r>
            <a:r>
              <a:rPr lang="en-US" sz="2800" dirty="0" smtClean="0"/>
              <a:t> </a:t>
            </a:r>
            <a:r>
              <a:rPr lang="en-US" sz="2800" dirty="0" err="1" smtClean="0"/>
              <a:t>недеље</a:t>
            </a:r>
            <a:r>
              <a:rPr lang="en-US" sz="2800" dirty="0" smtClean="0"/>
              <a:t> </a:t>
            </a:r>
            <a:r>
              <a:rPr lang="en-US" sz="2800" dirty="0" err="1" smtClean="0"/>
              <a:t>од</a:t>
            </a:r>
            <a:r>
              <a:rPr lang="en-US" sz="2800" dirty="0" smtClean="0"/>
              <a:t> </a:t>
            </a:r>
            <a:r>
              <a:rPr lang="en-US" sz="2800" dirty="0" err="1" smtClean="0"/>
              <a:t>оплођења</a:t>
            </a:r>
            <a:r>
              <a:rPr lang="en-US" sz="2800" dirty="0" smtClean="0"/>
              <a:t> </a:t>
            </a:r>
            <a:r>
              <a:rPr lang="en-US" sz="2800" dirty="0" err="1" smtClean="0"/>
              <a:t>лекови</a:t>
            </a:r>
            <a:r>
              <a:rPr lang="en-US" sz="2800" dirty="0" smtClean="0"/>
              <a:t> </a:t>
            </a:r>
            <a:r>
              <a:rPr lang="en-US" sz="2800" dirty="0" err="1" smtClean="0"/>
              <a:t>или</a:t>
            </a:r>
            <a:r>
              <a:rPr lang="en-US" sz="2800" dirty="0" smtClean="0"/>
              <a:t> </a:t>
            </a:r>
            <a:r>
              <a:rPr lang="en-US" sz="2800" dirty="0" err="1" smtClean="0"/>
              <a:t>доведу</a:t>
            </a:r>
            <a:r>
              <a:rPr lang="en-US" sz="2800" dirty="0" smtClean="0"/>
              <a:t> </a:t>
            </a:r>
            <a:r>
              <a:rPr lang="en-US" sz="2800" dirty="0" err="1" smtClean="0"/>
              <a:t>до</a:t>
            </a:r>
            <a:r>
              <a:rPr lang="en-US" sz="2800" dirty="0" smtClean="0"/>
              <a:t> </a:t>
            </a:r>
            <a:r>
              <a:rPr lang="en-US" sz="2800" dirty="0" err="1" smtClean="0"/>
              <a:t>смрти</a:t>
            </a:r>
            <a:r>
              <a:rPr lang="en-US" sz="2800" dirty="0" smtClean="0"/>
              <a:t> и </a:t>
            </a:r>
            <a:r>
              <a:rPr lang="en-US" sz="2800" dirty="0" err="1" smtClean="0"/>
              <a:t>елиминације</a:t>
            </a:r>
            <a:r>
              <a:rPr lang="en-US" sz="2800" dirty="0" smtClean="0"/>
              <a:t> </a:t>
            </a:r>
            <a:r>
              <a:rPr lang="en-US" sz="2800" dirty="0" err="1" smtClean="0"/>
              <a:t>заметка</a:t>
            </a:r>
            <a:r>
              <a:rPr lang="en-US" sz="2800" dirty="0" smtClean="0"/>
              <a:t> </a:t>
            </a:r>
            <a:r>
              <a:rPr lang="en-US" sz="2800" dirty="0" err="1" smtClean="0"/>
              <a:t>или</a:t>
            </a:r>
            <a:r>
              <a:rPr lang="en-US" sz="2800" dirty="0" smtClean="0"/>
              <a:t> (</a:t>
            </a:r>
            <a:r>
              <a:rPr lang="en-US" sz="2800" dirty="0" err="1" smtClean="0"/>
              <a:t>ако</a:t>
            </a:r>
            <a:r>
              <a:rPr lang="en-US" sz="2800" dirty="0" smtClean="0"/>
              <a:t> </a:t>
            </a:r>
            <a:r>
              <a:rPr lang="en-US" sz="2800" dirty="0" err="1" smtClean="0"/>
              <a:t>заметак</a:t>
            </a:r>
            <a:r>
              <a:rPr lang="en-US" sz="2800" dirty="0" smtClean="0"/>
              <a:t> </a:t>
            </a:r>
            <a:r>
              <a:rPr lang="en-US" sz="2800" dirty="0" err="1" smtClean="0"/>
              <a:t>преживи</a:t>
            </a:r>
            <a:r>
              <a:rPr lang="en-US" sz="2800" dirty="0" smtClean="0"/>
              <a:t>) </a:t>
            </a:r>
            <a:r>
              <a:rPr lang="en-US" sz="2800" dirty="0" err="1" smtClean="0"/>
              <a:t>не</a:t>
            </a:r>
            <a:r>
              <a:rPr lang="en-US" sz="2800" dirty="0" smtClean="0"/>
              <a:t> </a:t>
            </a:r>
            <a:r>
              <a:rPr lang="en-US" sz="2800" dirty="0" err="1" smtClean="0"/>
              <a:t>остављају</a:t>
            </a:r>
            <a:r>
              <a:rPr lang="en-US" sz="2800" dirty="0" smtClean="0"/>
              <a:t> </a:t>
            </a:r>
            <a:r>
              <a:rPr lang="en-US" sz="2800" dirty="0" err="1" smtClean="0"/>
              <a:t>никакве</a:t>
            </a:r>
            <a:r>
              <a:rPr lang="en-US" sz="2800" dirty="0" smtClean="0"/>
              <a:t> </a:t>
            </a:r>
            <a:r>
              <a:rPr lang="en-US" sz="2800" dirty="0" err="1" smtClean="0"/>
              <a:t>последице</a:t>
            </a:r>
            <a:r>
              <a:rPr lang="en-US" sz="2800" dirty="0" smtClean="0"/>
              <a:t> </a:t>
            </a:r>
            <a:r>
              <a:rPr lang="en-US" sz="2800" dirty="0" err="1" smtClean="0"/>
              <a:t>на</a:t>
            </a:r>
            <a:r>
              <a:rPr lang="en-US" sz="2800" dirty="0" smtClean="0"/>
              <a:t> </a:t>
            </a:r>
            <a:r>
              <a:rPr lang="en-US" sz="2800" dirty="0" err="1" smtClean="0"/>
              <a:t>плоду</a:t>
            </a:r>
            <a:r>
              <a:rPr lang="en-US" sz="2800" dirty="0" smtClean="0"/>
              <a:t>. </a:t>
            </a:r>
            <a:endParaRPr lang="sr-Cyrl-CS" sz="2800" dirty="0" smtClean="0"/>
          </a:p>
          <a:p>
            <a:r>
              <a:rPr lang="en-US" sz="2800" dirty="0" smtClean="0"/>
              <a:t>У </a:t>
            </a:r>
            <a:r>
              <a:rPr lang="en-US" sz="2800" dirty="0" err="1" smtClean="0"/>
              <a:t>следећих</a:t>
            </a:r>
            <a:r>
              <a:rPr lang="en-US" sz="2800" dirty="0" smtClean="0"/>
              <a:t> 10 </a:t>
            </a:r>
            <a:r>
              <a:rPr lang="en-US" sz="2800" dirty="0" err="1" smtClean="0"/>
              <a:t>недеља</a:t>
            </a:r>
            <a:r>
              <a:rPr lang="en-US" sz="2800" dirty="0" smtClean="0"/>
              <a:t> </a:t>
            </a:r>
            <a:r>
              <a:rPr lang="en-US" sz="2800" dirty="0" err="1" smtClean="0"/>
              <a:t>трудноће</a:t>
            </a:r>
            <a:r>
              <a:rPr lang="en-US" sz="2800" dirty="0" smtClean="0"/>
              <a:t> (</a:t>
            </a:r>
            <a:r>
              <a:rPr lang="en-US" sz="2800" dirty="0" err="1" smtClean="0"/>
              <a:t>прво</a:t>
            </a:r>
            <a:r>
              <a:rPr lang="en-US" sz="2800" dirty="0" smtClean="0"/>
              <a:t> </a:t>
            </a:r>
            <a:r>
              <a:rPr lang="en-US" sz="2800" dirty="0" err="1" smtClean="0"/>
              <a:t>тромесечје</a:t>
            </a:r>
            <a:r>
              <a:rPr lang="en-US" sz="2800" dirty="0" smtClean="0"/>
              <a:t>) </a:t>
            </a:r>
            <a:r>
              <a:rPr lang="en-US" sz="2800" dirty="0" err="1" smtClean="0"/>
              <a:t>један</a:t>
            </a:r>
            <a:r>
              <a:rPr lang="en-US" sz="2800" dirty="0" smtClean="0"/>
              <a:t> </a:t>
            </a:r>
            <a:r>
              <a:rPr lang="en-US" sz="2800" dirty="0" err="1" smtClean="0"/>
              <a:t>број</a:t>
            </a:r>
            <a:r>
              <a:rPr lang="en-US" sz="2800" dirty="0" smtClean="0"/>
              <a:t> </a:t>
            </a:r>
            <a:r>
              <a:rPr lang="en-US" sz="2800" dirty="0" err="1" smtClean="0"/>
              <a:t>лекова</a:t>
            </a:r>
            <a:r>
              <a:rPr lang="en-US" sz="2800" dirty="0" smtClean="0"/>
              <a:t> (</a:t>
            </a:r>
            <a:r>
              <a:rPr lang="en-US" sz="2800" dirty="0" err="1" smtClean="0"/>
              <a:t>које</a:t>
            </a:r>
            <a:r>
              <a:rPr lang="en-US" sz="2800" dirty="0" smtClean="0"/>
              <a:t> </a:t>
            </a:r>
            <a:r>
              <a:rPr lang="en-US" sz="2800" dirty="0" err="1" smtClean="0"/>
              <a:t>називамо</a:t>
            </a:r>
            <a:r>
              <a:rPr lang="en-US" sz="2800" dirty="0" smtClean="0"/>
              <a:t> </a:t>
            </a:r>
            <a:r>
              <a:rPr lang="en-US" sz="2800" dirty="0" err="1" smtClean="0"/>
              <a:t>тератогеним</a:t>
            </a:r>
            <a:r>
              <a:rPr lang="en-US" sz="2800" dirty="0" smtClean="0"/>
              <a:t>) </a:t>
            </a:r>
            <a:r>
              <a:rPr lang="en-US" sz="2800" dirty="0" err="1" smtClean="0"/>
              <a:t>може</a:t>
            </a:r>
            <a:r>
              <a:rPr lang="en-US" sz="2800" dirty="0" smtClean="0"/>
              <a:t> </a:t>
            </a:r>
            <a:r>
              <a:rPr lang="en-US" sz="2800" dirty="0" err="1" smtClean="0"/>
              <a:t>изазвати</a:t>
            </a:r>
            <a:r>
              <a:rPr lang="en-US" sz="2800" dirty="0" smtClean="0"/>
              <a:t> </a:t>
            </a:r>
            <a:r>
              <a:rPr lang="en-US" sz="2800" dirty="0" err="1" smtClean="0"/>
              <a:t>сметње</a:t>
            </a:r>
            <a:r>
              <a:rPr lang="en-US" sz="2800" dirty="0" smtClean="0"/>
              <a:t> у </a:t>
            </a:r>
            <a:r>
              <a:rPr lang="en-US" sz="2800" dirty="0" err="1" smtClean="0"/>
              <a:t>развоју</a:t>
            </a:r>
            <a:r>
              <a:rPr lang="en-US" sz="2800" dirty="0" smtClean="0"/>
              <a:t> </a:t>
            </a:r>
            <a:r>
              <a:rPr lang="en-US" sz="2800" dirty="0" err="1" smtClean="0"/>
              <a:t>плода</a:t>
            </a:r>
            <a:r>
              <a:rPr lang="en-US" sz="2800" dirty="0" smtClean="0"/>
              <a:t> </a:t>
            </a:r>
            <a:r>
              <a:rPr lang="en-US" sz="2800" dirty="0" err="1" smtClean="0"/>
              <a:t>које</a:t>
            </a:r>
            <a:r>
              <a:rPr lang="en-US" sz="2800" dirty="0" smtClean="0"/>
              <a:t> </a:t>
            </a:r>
            <a:r>
              <a:rPr lang="en-US" sz="2800" dirty="0" err="1" smtClean="0"/>
              <a:t>се</a:t>
            </a:r>
            <a:r>
              <a:rPr lang="en-US" sz="2800" dirty="0" smtClean="0"/>
              <a:t> </a:t>
            </a:r>
            <a:r>
              <a:rPr lang="en-US" sz="2800" dirty="0" err="1" smtClean="0"/>
              <a:t>манифестују</a:t>
            </a:r>
            <a:r>
              <a:rPr lang="en-US" sz="2800" dirty="0" smtClean="0"/>
              <a:t> </a:t>
            </a:r>
            <a:r>
              <a:rPr lang="en-US" sz="2800" dirty="0" err="1" smtClean="0"/>
              <a:t>на</a:t>
            </a:r>
            <a:r>
              <a:rPr lang="en-US" sz="2800" dirty="0" smtClean="0"/>
              <a:t> </a:t>
            </a:r>
            <a:r>
              <a:rPr lang="en-US" sz="2800" dirty="0" err="1" smtClean="0"/>
              <a:t>рођењу</a:t>
            </a:r>
            <a:r>
              <a:rPr lang="en-US" sz="2800" dirty="0" smtClean="0"/>
              <a:t> </a:t>
            </a:r>
            <a:r>
              <a:rPr lang="en-US" sz="2800" dirty="0" err="1" smtClean="0"/>
              <a:t>малформацијама</a:t>
            </a:r>
            <a:r>
              <a:rPr lang="en-US" sz="2800" dirty="0" smtClean="0"/>
              <a:t> (</a:t>
            </a:r>
            <a:r>
              <a:rPr lang="en-US" sz="2800" dirty="0" err="1" smtClean="0"/>
              <a:t>тзв</a:t>
            </a:r>
            <a:r>
              <a:rPr lang="en-US" sz="2800" dirty="0" smtClean="0"/>
              <a:t>. </a:t>
            </a:r>
            <a:r>
              <a:rPr lang="en-US" sz="2800" dirty="0" err="1" smtClean="0"/>
              <a:t>конгениталне</a:t>
            </a:r>
            <a:r>
              <a:rPr lang="en-US" sz="2800" dirty="0" smtClean="0"/>
              <a:t> </a:t>
            </a:r>
            <a:r>
              <a:rPr lang="en-US" sz="2800" dirty="0" err="1" smtClean="0"/>
              <a:t>малформације</a:t>
            </a:r>
            <a:r>
              <a:rPr lang="en-US" sz="2800" dirty="0" smtClean="0"/>
              <a:t>).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Основни принципи</a:t>
            </a:r>
            <a:endParaRPr lang="en-US" smtClean="0"/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У друга два тромесечја трудноће неки лекови могу деловати токсично на ткива плода и довести до мањих (микроскопских и функционалних) оштећења, обично ЦНС-а и ока (јер се њихов развој обавља током целе трудноће). </a:t>
            </a:r>
            <a:endParaRPr lang="sr-Cyrl-CS" smtClean="0"/>
          </a:p>
          <a:p>
            <a:r>
              <a:rPr lang="sr-Cyrl-CS" smtClean="0"/>
              <a:t>Овакво штетно дејство се назива ФЕТОТОКСИЧНИ ЕФЕКАТ</a:t>
            </a:r>
            <a:endParaRPr lang="en-US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Лекови и лактација</a:t>
            </a:r>
            <a:endParaRPr lang="en-US" smtClean="0"/>
          </a:p>
        </p:txBody>
      </p:sp>
      <p:sp>
        <p:nvSpPr>
          <p:cNvPr id="717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smtClean="0"/>
              <a:t>Известан број лекова који су јако поларни (нпр. аминогликозиди) слабо продире у млеко, па се могу примењивати код мајке у току лактације. </a:t>
            </a:r>
            <a:endParaRPr lang="sr-Cyrl-CS" sz="2800" smtClean="0"/>
          </a:p>
          <a:p>
            <a:r>
              <a:rPr lang="en-US" sz="2800" smtClean="0"/>
              <a:t>Већина лекова ипак доспева у млеко у значајној мери; многи липосолубилни лекови у млеку постижу исту концентрацију као у плазми (антидепресиви нпр.) или се чак у њему концентришу. </a:t>
            </a:r>
            <a:endParaRPr lang="sr-Cyrl-CS" sz="2800" smtClean="0"/>
          </a:p>
          <a:p>
            <a:r>
              <a:rPr lang="en-US" sz="2800" smtClean="0"/>
              <a:t>С обзиром да је пХ млека око 6.5, у њему ће се концентрисати и они лекови који су слабе базе.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582737"/>
          </a:xfrm>
        </p:spPr>
        <p:txBody>
          <a:bodyPr/>
          <a:lstStyle/>
          <a:p>
            <a:r>
              <a:rPr lang="sr-Cyrl-CS" smtClean="0"/>
              <a:t>К</a:t>
            </a:r>
            <a:r>
              <a:rPr lang="en-US" smtClean="0"/>
              <a:t>ласификациј</a:t>
            </a:r>
            <a:r>
              <a:rPr lang="sr-Cyrl-CS" smtClean="0"/>
              <a:t>а</a:t>
            </a:r>
            <a:r>
              <a:rPr lang="en-US" smtClean="0"/>
              <a:t> Америчк</a:t>
            </a:r>
            <a:r>
              <a:rPr lang="sr-Cyrl-CS" smtClean="0"/>
              <a:t>е</a:t>
            </a:r>
            <a:r>
              <a:rPr lang="en-US" smtClean="0"/>
              <a:t> Савезн</a:t>
            </a:r>
            <a:r>
              <a:rPr lang="sr-Cyrl-CS" smtClean="0"/>
              <a:t>е</a:t>
            </a:r>
            <a:r>
              <a:rPr lang="en-US" smtClean="0"/>
              <a:t> управ</a:t>
            </a:r>
            <a:r>
              <a:rPr lang="sr-Cyrl-CS" smtClean="0"/>
              <a:t>е</a:t>
            </a:r>
            <a:r>
              <a:rPr lang="en-US" smtClean="0"/>
              <a:t> за храну и лекове (ФДА)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457200" y="2357438"/>
            <a:ext cx="8229600" cy="3768725"/>
          </a:xfrm>
        </p:spPr>
        <p:txBody>
          <a:bodyPr/>
          <a:lstStyle/>
          <a:p>
            <a:r>
              <a:rPr lang="sr-Cyrl-CS" sz="2400" b="1" smtClean="0"/>
              <a:t>Група А</a:t>
            </a:r>
            <a:r>
              <a:rPr lang="sr-Cyrl-CS" sz="2400" smtClean="0"/>
              <a:t> - лекови за које је у контролисаним клиничким сту­дијама показано да је њихова примена током целе трудноће безбедна.</a:t>
            </a:r>
            <a:endParaRPr lang="en-US" sz="2400" smtClean="0"/>
          </a:p>
          <a:p>
            <a:r>
              <a:rPr lang="sr-Cyrl-CS" sz="2400" b="1" smtClean="0"/>
              <a:t>Група Б</a:t>
            </a:r>
            <a:r>
              <a:rPr lang="sr-Cyrl-CS" sz="2400" smtClean="0"/>
              <a:t> - лекови који на животињама нису показали штетно дејство на плод, али нема контролисаних студија на људи­ма, или лекови који на животињама показују штетно дејство на плод, али контролисане клиничке студије на трудницама нису показале ри­зик по плод.</a:t>
            </a:r>
            <a:endParaRPr lang="en-US" sz="240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Класификација - наставак</a:t>
            </a:r>
            <a:endParaRPr lang="en-US" smtClean="0"/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CS" b="1" smtClean="0"/>
              <a:t>Група Ц</a:t>
            </a:r>
            <a:r>
              <a:rPr lang="sr-Cyrl-CS" smtClean="0"/>
              <a:t> - студије на животињама су показале да лек има штет­но дејство на плод, а нема контролисаних студија на људима, или нема студија ни на животињама ни на људима.</a:t>
            </a:r>
            <a:endParaRPr lang="en-US" smtClean="0"/>
          </a:p>
          <a:p>
            <a:r>
              <a:rPr lang="en-US" b="1" smtClean="0"/>
              <a:t>Група Д</a:t>
            </a:r>
            <a:r>
              <a:rPr lang="en-US" smtClean="0"/>
              <a:t> - постоје докази за ризик по фетус човека, али се лек у случају да је ризик од ускраћивања терапије још већи, може применити.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smtClean="0"/>
              <a:t>Класификација - наставак</a:t>
            </a:r>
            <a:endParaRPr lang="en-US" smtClean="0"/>
          </a:p>
        </p:txBody>
      </p:sp>
      <p:sp>
        <p:nvSpPr>
          <p:cNvPr id="1024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smtClean="0"/>
              <a:t>Група X (икс)</a:t>
            </a:r>
            <a:r>
              <a:rPr lang="en-US" smtClean="0"/>
              <a:t> - студије на животињама или људима су показале поја­ву конгениталних аномалија или је практично примена лека показала штетно дејство на плод, тако да ризик јасно превазилази корист од примене тог лека. Лекови из ове групе су апсолутно контраиндикова­ни за примену у трудноћи.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399</TotalTime>
  <Words>1553</Words>
  <Application>Microsoft Office PowerPoint</Application>
  <PresentationFormat>On-screen Show (4:3)</PresentationFormat>
  <Paragraphs>190</Paragraphs>
  <Slides>24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9" baseType="lpstr">
      <vt:lpstr>Arial</vt:lpstr>
      <vt:lpstr>Calibri</vt:lpstr>
      <vt:lpstr>Times New Roman</vt:lpstr>
      <vt:lpstr>Dutch</vt:lpstr>
      <vt:lpstr>Office Theme</vt:lpstr>
      <vt:lpstr>Четврта недеља наставе, В09 ТОКСИКОЛОГИЈА – КЛИНИЧКИ, ЕКОЛОШКИ И ЕКСПЕРИМЕНТАЛНИ АСПЕКТИ</vt:lpstr>
      <vt:lpstr>Штетно дејство лекова и отрова у трудноћи и лактацији</vt:lpstr>
      <vt:lpstr>Основни принципи</vt:lpstr>
      <vt:lpstr>Основни принципи</vt:lpstr>
      <vt:lpstr>Основни принципи</vt:lpstr>
      <vt:lpstr>Лекови и лактација</vt:lpstr>
      <vt:lpstr>Класификација Америчке Савезне управе за храну и лекове (ФДА)</vt:lpstr>
      <vt:lpstr>Класификација - наставак</vt:lpstr>
      <vt:lpstr>Класификација - наставак</vt:lpstr>
      <vt:lpstr>Епилепсије, психозе и депресије</vt:lpstr>
      <vt:lpstr>Антихипертензиви и трудноћа</vt:lpstr>
      <vt:lpstr>НСАИЛ и трудноћа</vt:lpstr>
      <vt:lpstr>Безбедни лекови у трудноћи</vt:lpstr>
      <vt:lpstr>Принципи примене лекова код дојиља</vt:lpstr>
      <vt:lpstr>Лечење бронхијалне астме код дојиље</vt:lpstr>
      <vt:lpstr>Лечење алергијског ринитиса код дојиље</vt:lpstr>
      <vt:lpstr>Кардиоваскуларни лекови у лактацији</vt:lpstr>
      <vt:lpstr>Лечење дијабетеса у лактацији</vt:lpstr>
      <vt:lpstr>Лечење епилепсије у лактацији</vt:lpstr>
      <vt:lpstr>Антибиотици у лактацији</vt:lpstr>
      <vt:lpstr>Лечење депресије у лактацији</vt:lpstr>
      <vt:lpstr>Аналгетици у лактацији</vt:lpstr>
      <vt:lpstr>Slide 23</vt:lpstr>
      <vt:lpstr>Примена антибиотика у лактацији</vt:lpstr>
    </vt:vector>
  </TitlesOfParts>
  <Company>Xp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Принципи хемодијализе, форсиране диурезе и хемоперфузије</dc:title>
  <dc:creator>Slobodan Jankovic</dc:creator>
  <cp:lastModifiedBy>Korisnik</cp:lastModifiedBy>
  <cp:revision>96</cp:revision>
  <dcterms:created xsi:type="dcterms:W3CDTF">2010-02-26T12:11:43Z</dcterms:created>
  <dcterms:modified xsi:type="dcterms:W3CDTF">2016-01-17T09:10:17Z</dcterms:modified>
</cp:coreProperties>
</file>

<file path=docProps/thumbnail.jpeg>
</file>